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5"/>
  </p:notesMasterIdLst>
  <p:handoutMasterIdLst>
    <p:handoutMasterId r:id="rId16"/>
  </p:handoutMasterIdLst>
  <p:sldIdLst>
    <p:sldId id="265" r:id="rId4"/>
    <p:sldId id="274" r:id="rId5"/>
    <p:sldId id="275" r:id="rId6"/>
    <p:sldId id="289" r:id="rId7"/>
    <p:sldId id="277" r:id="rId8"/>
    <p:sldId id="288" r:id="rId9"/>
    <p:sldId id="279" r:id="rId10"/>
    <p:sldId id="267" r:id="rId11"/>
    <p:sldId id="280" r:id="rId12"/>
    <p:sldId id="290" r:id="rId13"/>
    <p:sldId id="271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-52"/>
      <p:regular r:id="rId21"/>
      <p:bold r:id="rId22"/>
      <p:italic r:id="rId23"/>
      <p:boldItalic r:id="rId24"/>
    </p:embeddedFont>
    <p:embeddedFont>
      <p:font typeface="Montserrat Medium" panose="00000600000000000000" pitchFamily="2" charset="-52"/>
      <p:regular r:id="rId25"/>
      <p: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4"/>
            <p14:sldId id="275"/>
            <p14:sldId id="289"/>
            <p14:sldId id="277"/>
            <p14:sldId id="288"/>
            <p14:sldId id="279"/>
            <p14:sldId id="267"/>
            <p14:sldId id="280"/>
            <p14:sldId id="29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05" d="100"/>
          <a:sy n="105" d="100"/>
        </p:scale>
        <p:origin x="63" y="300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oYoung/57_Innopolis_final_certification" TargetMode="External"/><Relationship Id="rId2" Type="http://schemas.openxmlformats.org/officeDocument/2006/relationships/hyperlink" Target="https://t.me/phonebook_221025_bot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hyperlink" Target="https://t.me/phonebook_221025_b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Создание и тестирование приложения для классификации изображений в промышленности с помощью машинного обучения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Презентация к итоговой аттестационной работе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Шаверин</a:t>
            </a:r>
            <a:r>
              <a:rPr lang="ru-RU" dirty="0"/>
              <a:t> Никита Владимирович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2024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https://t.me/phonebook_221025_bot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F23649F-A83C-43C5-BF45-A0D551C2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607" y="705134"/>
            <a:ext cx="9836921" cy="436408"/>
          </a:xfrm>
        </p:spPr>
        <p:txBody>
          <a:bodyPr>
            <a:normAutofit/>
          </a:bodyPr>
          <a:lstStyle/>
          <a:p>
            <a:r>
              <a:rPr lang="ru-RU" sz="2400" b="1" dirty="0"/>
              <a:t>Резюме: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E60D318F-9208-4790-B848-0AA6B4964348}"/>
              </a:ext>
            </a:extLst>
          </p:cNvPr>
          <p:cNvSpPr txBox="1">
            <a:spLocks/>
          </p:cNvSpPr>
          <p:nvPr/>
        </p:nvSpPr>
        <p:spPr>
          <a:xfrm>
            <a:off x="1164607" y="1208936"/>
            <a:ext cx="9999261" cy="5303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2159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 трёх тестируемых моделей худшие результаты показала линейная модель. Она наименее предназначена для решения задачи классификации изображений. </a:t>
            </a:r>
          </a:p>
          <a:p>
            <a:pPr marL="285750" marR="2159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Лучшие результаты ожидаемо показала нейронная сеть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ResNet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50, однако её обучение потребовало значительных вычислительных ресурсов сервиса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Colab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285750" marR="2159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Оптимальным решением из рассмотренных по соотношению метрик и вычислительных затрат на обучение представляется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свёрточная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нейросеть.</a:t>
            </a:r>
          </a:p>
          <a:p>
            <a:pPr marL="285750" marR="2159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Использование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Telegram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-бота в качестве пользовательского интерфейса позволяет оперативно проводить классификацию изображений с помощью обученных моделей в определённых типах изображений, т.к. приложение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Telegram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фотокамера присутствует в смартфонах подавляющего большинства потенциальных потребителей подобных услуг.</a:t>
            </a:r>
          </a:p>
          <a:p>
            <a:pPr marL="285750" marR="2159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Использование фреймворка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PyTorch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при должной подготовке изображений обучающего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датасета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позволяет использовать разработанное приложение для решения задач классификации иных наборов изображений.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2159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Развитие данной работы видится в увеличении обучающей выборки фотографий людей и дополнительном обучении моделей. Полагаю, что для расширения возможностей использования нейросетей в задачах классификации фотографий людей, необходимо предварительно решить задачу кластеризации по выделению из предоставленного изображения области лица человека. </a:t>
            </a:r>
          </a:p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52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+79138247334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nikvs@mail.ru</a:t>
            </a:r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B35E041B-A1F6-4478-9397-12FE06D42BD3}"/>
              </a:ext>
            </a:extLst>
          </p:cNvPr>
          <p:cNvSpPr txBox="1">
            <a:spLocks/>
          </p:cNvSpPr>
          <p:nvPr/>
        </p:nvSpPr>
        <p:spPr>
          <a:xfrm>
            <a:off x="9248391" y="2657082"/>
            <a:ext cx="1859283" cy="2301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u="sng" spc="-1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https://t.me/phonebook_221025_bot</a:t>
            </a:r>
            <a:endParaRPr lang="ru-RU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6F083E04-636A-4DE1-93F3-A6E59080E116}"/>
              </a:ext>
            </a:extLst>
          </p:cNvPr>
          <p:cNvSpPr txBox="1">
            <a:spLocks/>
          </p:cNvSpPr>
          <p:nvPr/>
        </p:nvSpPr>
        <p:spPr>
          <a:xfrm>
            <a:off x="9248392" y="3274920"/>
            <a:ext cx="1859283" cy="2301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u="sng" spc="-1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</a:t>
            </a:r>
            <a:r>
              <a:rPr lang="ru-RU" sz="1100" u="sng" spc="-1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ttps://github.com/ShaoYoung/57_</a:t>
            </a:r>
            <a:r>
              <a:rPr lang="en-US" sz="1100" u="sng" spc="-1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Innopolis</a:t>
            </a:r>
            <a:r>
              <a:rPr lang="ru-RU" sz="1100" u="sng" spc="-1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_</a:t>
            </a:r>
            <a:r>
              <a:rPr lang="en-US" sz="1100" u="sng" spc="-1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final</a:t>
            </a:r>
            <a:r>
              <a:rPr lang="ru-RU" sz="1100" u="sng" spc="-1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_</a:t>
            </a:r>
            <a:r>
              <a:rPr lang="en-US" sz="1100" u="sng" spc="-1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certification</a:t>
            </a:r>
            <a:endParaRPr lang="ru-RU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83492" y="1645106"/>
            <a:ext cx="8031892" cy="3585921"/>
          </a:xfrm>
        </p:spPr>
        <p:txBody>
          <a:bodyPr/>
          <a:lstStyle/>
          <a:p>
            <a:pPr algn="ctr"/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Классификация изображений является важной задачей в компьютерном зрении, поскольку она используется для идентификации объекта, который появляется на изображении. </a:t>
            </a:r>
            <a:b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Эта задача состоит в маркировке входных изображений с вероятностью присутствия определённого класса объектов.</a:t>
            </a:r>
            <a:b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6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https://t.me/phonebook_221025_bot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2283838" y="1382995"/>
            <a:ext cx="6919784" cy="753982"/>
          </a:xfrm>
        </p:spPr>
        <p:txBody>
          <a:bodyPr>
            <a:noAutofit/>
          </a:bodyPr>
          <a:lstStyle/>
          <a:p>
            <a:pPr marR="21590" algn="ctr">
              <a:lnSpc>
                <a:spcPct val="150000"/>
              </a:lnSpc>
            </a:pPr>
            <a:r>
              <a:rPr lang="ru-RU" sz="1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Создание и тестирование приложения для классификации изображений в промышленности с помощью машинного обучения</a:t>
            </a:r>
            <a:endParaRPr lang="ru-RU" sz="1400" dirty="0">
              <a:latin typeface="+mj-lt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F23649F-A83C-43C5-BF45-A0D551C2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30" y="518174"/>
            <a:ext cx="10515600" cy="753982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/>
              <a:t>Тема</a:t>
            </a:r>
          </a:p>
        </p:txBody>
      </p:sp>
      <p:sp>
        <p:nvSpPr>
          <p:cNvPr id="10" name="Заголовок 8">
            <a:extLst>
              <a:ext uri="{FF2B5EF4-FFF2-40B4-BE49-F238E27FC236}">
                <a16:creationId xmlns:a16="http://schemas.microsoft.com/office/drawing/2014/main" id="{F5C077C6-F453-4935-8999-D2F88E0579F6}"/>
              </a:ext>
            </a:extLst>
          </p:cNvPr>
          <p:cNvSpPr txBox="1">
            <a:spLocks/>
          </p:cNvSpPr>
          <p:nvPr/>
        </p:nvSpPr>
        <p:spPr>
          <a:xfrm>
            <a:off x="380999" y="2296791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/>
              <a:t>Цели и задачи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E60D318F-9208-4790-B848-0AA6B4964348}"/>
              </a:ext>
            </a:extLst>
          </p:cNvPr>
          <p:cNvSpPr txBox="1">
            <a:spLocks/>
          </p:cNvSpPr>
          <p:nvPr/>
        </p:nvSpPr>
        <p:spPr>
          <a:xfrm>
            <a:off x="2220098" y="3250241"/>
            <a:ext cx="7455242" cy="2224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Выбор и подготовка изображений (</a:t>
            </a:r>
            <a:r>
              <a:rPr lang="ru-RU" sz="14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датасета</a:t>
            </a:r>
            <a:r>
              <a:rPr lang="ru-RU" sz="1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) для обучения и тестирования моделей</a:t>
            </a:r>
          </a:p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Выбор типов и разработка моделей для классификации изображений</a:t>
            </a:r>
          </a:p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Обучение, тестирование и сравнение трёх моделей на разных </a:t>
            </a:r>
            <a:r>
              <a:rPr lang="ru-RU" sz="14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датасетах</a:t>
            </a:r>
            <a:endParaRPr lang="ru-RU" sz="14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Разработка и тестирование приложения в виде </a:t>
            </a:r>
            <a:r>
              <a:rPr lang="ru-RU" sz="14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телеграм</a:t>
            </a:r>
            <a:r>
              <a:rPr lang="ru-RU" sz="1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-бота </a:t>
            </a:r>
          </a:p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https://t.me/phonebook_221025_bot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F23649F-A83C-43C5-BF45-A0D551C2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608" y="969865"/>
            <a:ext cx="9836921" cy="753982"/>
          </a:xfrm>
        </p:spPr>
        <p:txBody>
          <a:bodyPr>
            <a:normAutofit/>
          </a:bodyPr>
          <a:lstStyle/>
          <a:p>
            <a:r>
              <a:rPr lang="ru-RU" sz="2400" b="1" dirty="0"/>
              <a:t>Технологии: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E60D318F-9208-4790-B848-0AA6B4964348}"/>
              </a:ext>
            </a:extLst>
          </p:cNvPr>
          <p:cNvSpPr txBox="1">
            <a:spLocks/>
          </p:cNvSpPr>
          <p:nvPr/>
        </p:nvSpPr>
        <p:spPr>
          <a:xfrm>
            <a:off x="1164608" y="1911135"/>
            <a:ext cx="7455242" cy="1922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Язык программирования: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Python</a:t>
            </a:r>
          </a:p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Фреймворки: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pytorch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sklearn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, matplotlib,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aiogram</a:t>
            </a:r>
            <a:endParaRPr lang="en-US" sz="16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Среда разработки: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Google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Colab</a:t>
            </a:r>
            <a:endParaRPr lang="en-US" sz="16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Хранилище: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Google Disk, GitHub</a:t>
            </a:r>
            <a:endParaRPr lang="ru-RU" sz="16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pPr marL="285750" marR="2159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44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758123" y="555943"/>
            <a:ext cx="2115823" cy="394177"/>
          </a:xfrm>
        </p:spPr>
        <p:txBody>
          <a:bodyPr/>
          <a:lstStyle/>
          <a:p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en-US" dirty="0"/>
              <a:t>Animals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https://www.kaggle.com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AA57939-CAB1-446E-8DB4-0134DFFD6742}"/>
              </a:ext>
            </a:extLst>
          </p:cNvPr>
          <p:cNvSpPr txBox="1">
            <a:spLocks/>
          </p:cNvSpPr>
          <p:nvPr/>
        </p:nvSpPr>
        <p:spPr>
          <a:xfrm>
            <a:off x="598544" y="565065"/>
            <a:ext cx="2115823" cy="394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en-US" dirty="0"/>
              <a:t>Birds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8A0D777-BACA-4DF7-81EC-7401E5CE51C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3" b="6893"/>
          <a:stretch>
            <a:fillRect/>
          </a:stretch>
        </p:blipFill>
        <p:spPr>
          <a:xfrm>
            <a:off x="563565" y="950120"/>
            <a:ext cx="3814845" cy="3212699"/>
          </a:xfrm>
          <a:prstGeom prst="roundRect">
            <a:avLst>
              <a:gd name="adj" fmla="val 0"/>
            </a:avLst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65140A7-E804-4450-BA2C-F3682C8104D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3" b="6893"/>
          <a:stretch>
            <a:fillRect/>
          </a:stretch>
        </p:blipFill>
        <p:spPr>
          <a:xfrm>
            <a:off x="6831911" y="959242"/>
            <a:ext cx="3814845" cy="3212699"/>
          </a:xfr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8A7AE93-FB45-4B4F-B9A6-0508588527EB}"/>
              </a:ext>
            </a:extLst>
          </p:cNvPr>
          <p:cNvSpPr txBox="1">
            <a:spLocks/>
          </p:cNvSpPr>
          <p:nvPr/>
        </p:nvSpPr>
        <p:spPr>
          <a:xfrm>
            <a:off x="598543" y="4094979"/>
            <a:ext cx="2115823" cy="394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76190B84-D0F1-4451-B53A-5D6623073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214154"/>
              </p:ext>
            </p:extLst>
          </p:nvPr>
        </p:nvGraphicFramePr>
        <p:xfrm>
          <a:off x="630843" y="4414434"/>
          <a:ext cx="10015913" cy="1172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4938">
                  <a:extLst>
                    <a:ext uri="{9D8B030D-6E8A-4147-A177-3AD203B41FA5}">
                      <a16:colId xmlns:a16="http://schemas.microsoft.com/office/drawing/2014/main" val="195697745"/>
                    </a:ext>
                  </a:extLst>
                </a:gridCol>
                <a:gridCol w="1354938">
                  <a:extLst>
                    <a:ext uri="{9D8B030D-6E8A-4147-A177-3AD203B41FA5}">
                      <a16:colId xmlns:a16="http://schemas.microsoft.com/office/drawing/2014/main" val="1525856446"/>
                    </a:ext>
                  </a:extLst>
                </a:gridCol>
                <a:gridCol w="1354938">
                  <a:extLst>
                    <a:ext uri="{9D8B030D-6E8A-4147-A177-3AD203B41FA5}">
                      <a16:colId xmlns:a16="http://schemas.microsoft.com/office/drawing/2014/main" val="1063348951"/>
                    </a:ext>
                  </a:extLst>
                </a:gridCol>
                <a:gridCol w="1354938">
                  <a:extLst>
                    <a:ext uri="{9D8B030D-6E8A-4147-A177-3AD203B41FA5}">
                      <a16:colId xmlns:a16="http://schemas.microsoft.com/office/drawing/2014/main" val="383016336"/>
                    </a:ext>
                  </a:extLst>
                </a:gridCol>
                <a:gridCol w="1354938">
                  <a:extLst>
                    <a:ext uri="{9D8B030D-6E8A-4147-A177-3AD203B41FA5}">
                      <a16:colId xmlns:a16="http://schemas.microsoft.com/office/drawing/2014/main" val="3584096868"/>
                    </a:ext>
                  </a:extLst>
                </a:gridCol>
                <a:gridCol w="1248668">
                  <a:extLst>
                    <a:ext uri="{9D8B030D-6E8A-4147-A177-3AD203B41FA5}">
                      <a16:colId xmlns:a16="http://schemas.microsoft.com/office/drawing/2014/main" val="2500992437"/>
                    </a:ext>
                  </a:extLst>
                </a:gridCol>
                <a:gridCol w="1992555">
                  <a:extLst>
                    <a:ext uri="{9D8B030D-6E8A-4147-A177-3AD203B41FA5}">
                      <a16:colId xmlns:a16="http://schemas.microsoft.com/office/drawing/2014/main" val="2934930191"/>
                    </a:ext>
                  </a:extLst>
                </a:gridCol>
              </a:tblGrid>
              <a:tr h="586105"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>
                          <a:effectLst/>
                        </a:rPr>
                        <a:t>Датасет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>
                          <a:effectLst/>
                        </a:rPr>
                        <a:t>Кол-во классов датасета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>
                          <a:effectLst/>
                        </a:rPr>
                        <a:t>Кол-во файлов датасета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Train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Test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>
                          <a:effectLst/>
                        </a:rPr>
                        <a:t>Размер, гБ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>
                          <a:effectLst/>
                        </a:rPr>
                        <a:t>Высота и ширина изображения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509338449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Birds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11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2376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1900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476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512х512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903715968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Animals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46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10490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8392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2098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4,22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512х512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65949889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Family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103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82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21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0,018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1280х720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75657920"/>
                  </a:ext>
                </a:extLst>
              </a:tr>
            </a:tbl>
          </a:graphicData>
        </a:graphic>
      </p:graphicFrame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91CC0DCE-0C06-4CF1-9AA8-9428F2A6EDC8}"/>
              </a:ext>
            </a:extLst>
          </p:cNvPr>
          <p:cNvSpPr txBox="1">
            <a:spLocks/>
          </p:cNvSpPr>
          <p:nvPr/>
        </p:nvSpPr>
        <p:spPr>
          <a:xfrm>
            <a:off x="516166" y="5444717"/>
            <a:ext cx="8133564" cy="3941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* - </a:t>
            </a:r>
            <a:r>
              <a:rPr lang="ru-RU" dirty="0"/>
              <a:t>изображения </a:t>
            </a:r>
            <a:r>
              <a:rPr lang="ru-RU" dirty="0" err="1"/>
              <a:t>датасета</a:t>
            </a:r>
            <a:r>
              <a:rPr lang="ru-RU" dirty="0"/>
              <a:t> </a:t>
            </a:r>
            <a:r>
              <a:rPr lang="en-US" dirty="0"/>
              <a:t>Family</a:t>
            </a:r>
            <a:r>
              <a:rPr lang="ru-RU" dirty="0"/>
              <a:t> не демонстрируются, т.к. в нём содержатся фотографии детей 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2BA1DFDC-17AC-418B-9948-54EC285C22FB}"/>
              </a:ext>
            </a:extLst>
          </p:cNvPr>
          <p:cNvSpPr txBox="1">
            <a:spLocks/>
          </p:cNvSpPr>
          <p:nvPr/>
        </p:nvSpPr>
        <p:spPr>
          <a:xfrm>
            <a:off x="4622360" y="565065"/>
            <a:ext cx="2115823" cy="3941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https://www.kaggle.com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9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https://t.me/phonebook_221025_bot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730249" y="1387113"/>
            <a:ext cx="4134194" cy="2324033"/>
          </a:xfrm>
        </p:spPr>
        <p:txBody>
          <a:bodyPr>
            <a:noAutofit/>
          </a:bodyPr>
          <a:lstStyle/>
          <a:p>
            <a:pPr marR="21590">
              <a:lnSpc>
                <a:spcPct val="150000"/>
              </a:lnSpc>
            </a:pPr>
            <a:r>
              <a:rPr lang="en-US" sz="1400" b="1" u="sng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Linear</a:t>
            </a:r>
            <a:endParaRPr lang="ru-RU" sz="1400" b="1" u="sng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LinearModel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nn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Module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  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sz="9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  super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9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sz="9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.fc_1 =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params_dict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image_height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params_dict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image_width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nn.Sigmoid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.fc_2 =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class_names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  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forward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torch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Tensor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x.view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params_dict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image_height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params_dict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image_width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.fc_1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.fc_2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x</a:t>
            </a:r>
          </a:p>
          <a:p>
            <a:pPr marR="21590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F23649F-A83C-43C5-BF45-A0D551C2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30" y="518174"/>
            <a:ext cx="10515600" cy="753982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/>
              <a:t>Модели и параметры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B5D67813-B8B9-41B1-8F7B-0D0C916FA38F}"/>
              </a:ext>
            </a:extLst>
          </p:cNvPr>
          <p:cNvSpPr txBox="1">
            <a:spLocks/>
          </p:cNvSpPr>
          <p:nvPr/>
        </p:nvSpPr>
        <p:spPr>
          <a:xfrm>
            <a:off x="4910951" y="1382994"/>
            <a:ext cx="6712638" cy="3267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21590">
              <a:lnSpc>
                <a:spcPct val="150000"/>
              </a:lnSpc>
            </a:pPr>
            <a:r>
              <a:rPr lang="en-US" sz="1400" b="1" u="sng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CNN</a:t>
            </a:r>
            <a:endParaRPr lang="ru-RU" sz="1400" b="1" u="sng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CNNModel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nn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Module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  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sz="9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  super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9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sz="9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.conv_1 = nn.Conv2d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padding=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nn.Tanh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ru-RU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.pool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nn.MaxPool2d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.conv_2 = nn.Conv2d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padding=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.conv_3 = nn.Conv2d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padding=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.fc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56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56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class_names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9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forward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torch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Tensor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ть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тензора: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 * C * H * W: 64 * 3 * 224 * 224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.conv_1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          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ть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тензора: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 * C * H * W: 64 * 16 * 224 * 224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      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ть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тензора: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 * C * H * W: 64 * 16 * 224 * 224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.pool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            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ть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тензора: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 * C * H * W: 64 * 16 * 112 * 112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.conv_2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          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ть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тензора: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 * C * H * W: 64 * 32 * 112 * 112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      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ть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тензора: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 * C * H * W: 64 * 32 * 112 * 112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.pool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            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ть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тензора: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 * C * H * W: 64 * 32 * 56 * 56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.conv_3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           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ть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тензора: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 * C * H * W: 64 * 32 * 56 * 56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      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ть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тензора: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 * C * H * W: 64 * 32 * 56 * 56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x.view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56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56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  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ть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тензора: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 * C * H * W: 64 * (56*56*32)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x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.fc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              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ть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тензора: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 * C * H * W: 64 * </a:t>
            </a:r>
            <a:r>
              <a:rPr lang="en-US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class_names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x</a:t>
            </a:r>
          </a:p>
          <a:p>
            <a:pPr marR="21590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E699FBC9-B72A-41F3-8FB3-771D77033702}"/>
              </a:ext>
            </a:extLst>
          </p:cNvPr>
          <p:cNvSpPr txBox="1">
            <a:spLocks/>
          </p:cNvSpPr>
          <p:nvPr/>
        </p:nvSpPr>
        <p:spPr>
          <a:xfrm>
            <a:off x="730249" y="4337222"/>
            <a:ext cx="5925924" cy="1808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21590">
              <a:lnSpc>
                <a:spcPct val="150000"/>
              </a:lnSpc>
            </a:pPr>
            <a:r>
              <a:rPr lang="ru-RU" sz="1400" b="1" u="sng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Словарь параметров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params_dict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num_epochs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 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количество эпох</a:t>
            </a:r>
            <a:endParaRPr lang="ru-RU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</a:t>
            </a:r>
            <a:r>
              <a:rPr lang="ru-RU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размер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batch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learning_rate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'device'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torch.device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cuda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torch.cuda.is_available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cpu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device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loss_function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nn.CrossEntropyLoss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функция потерь</a:t>
            </a:r>
            <a:endParaRPr lang="ru-RU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</a:t>
            </a:r>
            <a:r>
              <a:rPr lang="ru-RU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image_height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224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ru-RU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высота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image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после нормализации</a:t>
            </a:r>
            <a:endParaRPr lang="ru-RU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</a:t>
            </a:r>
            <a:r>
              <a:rPr lang="ru-RU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image_width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224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ширина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image </a:t>
            </a:r>
            <a:r>
              <a:rPr lang="ru-RU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после нормализации</a:t>
            </a:r>
            <a:endParaRPr lang="ru-RU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</a:t>
            </a:r>
            <a:r>
              <a:rPr lang="ru-RU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9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optimizer'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   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torch.optim.SGD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ru-RU" sz="9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оптимайзер</a:t>
            </a:r>
            <a:endParaRPr lang="ru-RU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</a:t>
            </a:r>
            <a:r>
              <a:rPr lang="ru-RU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R="21590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CCFE7C1A-F93B-4DAE-9DF0-D1809CD5D3D2}"/>
              </a:ext>
            </a:extLst>
          </p:cNvPr>
          <p:cNvSpPr txBox="1">
            <a:spLocks/>
          </p:cNvSpPr>
          <p:nvPr/>
        </p:nvSpPr>
        <p:spPr>
          <a:xfrm>
            <a:off x="7187512" y="4699686"/>
            <a:ext cx="4206767" cy="1215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21590">
              <a:lnSpc>
                <a:spcPct val="150000"/>
              </a:lnSpc>
            </a:pPr>
            <a:r>
              <a:rPr lang="en-US" sz="1400" b="1" u="sng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ResNet50</a:t>
            </a:r>
            <a:endParaRPr lang="ru-RU" sz="1400" b="1" u="sng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resnet_model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models.resnet50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pretrained=</a:t>
            </a:r>
            <a:r>
              <a:rPr lang="en-US" sz="9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resnet_model.classifier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in_features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resnet_model.fc.in_features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out_features</a:t>
            </a:r>
            <a:r>
              <a:rPr lang="en-US" sz="9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class_names</a:t>
            </a:r>
            <a:r>
              <a:rPr lang="en-US" sz="9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sz="9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R="21590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12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https://t.me/phonebook_221025_bot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70EC08-962F-4C05-A730-946997B827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06" y="1030050"/>
            <a:ext cx="4136005" cy="2484605"/>
          </a:xfrm>
        </p:spPr>
      </p:pic>
      <p:sp>
        <p:nvSpPr>
          <p:cNvPr id="9" name="Текст 8"/>
          <p:cNvSpPr>
            <a:spLocks noGrp="1"/>
          </p:cNvSpPr>
          <p:nvPr>
            <p:ph type="body" sz="quarter" idx="17"/>
          </p:nvPr>
        </p:nvSpPr>
        <p:spPr>
          <a:xfrm>
            <a:off x="921552" y="598291"/>
            <a:ext cx="5489793" cy="355600"/>
          </a:xfrm>
        </p:spPr>
        <p:txBody>
          <a:bodyPr/>
          <a:lstStyle/>
          <a:p>
            <a:r>
              <a:rPr lang="ru-RU" dirty="0"/>
              <a:t>Обучение моделей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197A86B-7BAF-4DE1-BD0C-25E07BF9D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345" y="1030050"/>
            <a:ext cx="4136005" cy="2484605"/>
          </a:xfrm>
          <a:prstGeom prst="roundRect">
            <a:avLst>
              <a:gd name="adj" fmla="val 1590"/>
            </a:avLst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024C95-B5B9-40D2-89DA-611E54283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905" y="3616038"/>
            <a:ext cx="4136005" cy="2484605"/>
          </a:xfrm>
          <a:prstGeom prst="roundRect">
            <a:avLst>
              <a:gd name="adj" fmla="val 1590"/>
            </a:avLst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7781A35-111E-4D0F-99A0-B515AA0AE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345" y="3616038"/>
            <a:ext cx="4136005" cy="2484605"/>
          </a:xfrm>
          <a:prstGeom prst="roundRect">
            <a:avLst>
              <a:gd name="adj" fmla="val 1590"/>
            </a:avLst>
          </a:prstGeom>
        </p:spPr>
      </p:pic>
    </p:spTree>
    <p:extLst>
      <p:ext uri="{BB962C8B-B14F-4D97-AF65-F5344CB8AC3E}">
        <p14:creationId xmlns:p14="http://schemas.microsoft.com/office/powerpoint/2010/main" val="43481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https://t.me/phonebook_221025_bot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834CB15-2072-412B-8DFB-2C6CC31ED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850342"/>
              </p:ext>
            </p:extLst>
          </p:nvPr>
        </p:nvGraphicFramePr>
        <p:xfrm>
          <a:off x="773373" y="1473935"/>
          <a:ext cx="9708105" cy="1152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3298">
                  <a:extLst>
                    <a:ext uri="{9D8B030D-6E8A-4147-A177-3AD203B41FA5}">
                      <a16:colId xmlns:a16="http://schemas.microsoft.com/office/drawing/2014/main" val="2221545226"/>
                    </a:ext>
                  </a:extLst>
                </a:gridCol>
                <a:gridCol w="1313298">
                  <a:extLst>
                    <a:ext uri="{9D8B030D-6E8A-4147-A177-3AD203B41FA5}">
                      <a16:colId xmlns:a16="http://schemas.microsoft.com/office/drawing/2014/main" val="3749339149"/>
                    </a:ext>
                  </a:extLst>
                </a:gridCol>
                <a:gridCol w="1313298">
                  <a:extLst>
                    <a:ext uri="{9D8B030D-6E8A-4147-A177-3AD203B41FA5}">
                      <a16:colId xmlns:a16="http://schemas.microsoft.com/office/drawing/2014/main" val="2435905617"/>
                    </a:ext>
                  </a:extLst>
                </a:gridCol>
                <a:gridCol w="1313298">
                  <a:extLst>
                    <a:ext uri="{9D8B030D-6E8A-4147-A177-3AD203B41FA5}">
                      <a16:colId xmlns:a16="http://schemas.microsoft.com/office/drawing/2014/main" val="2542721854"/>
                    </a:ext>
                  </a:extLst>
                </a:gridCol>
                <a:gridCol w="1313298">
                  <a:extLst>
                    <a:ext uri="{9D8B030D-6E8A-4147-A177-3AD203B41FA5}">
                      <a16:colId xmlns:a16="http://schemas.microsoft.com/office/drawing/2014/main" val="3753950581"/>
                    </a:ext>
                  </a:extLst>
                </a:gridCol>
                <a:gridCol w="1210295">
                  <a:extLst>
                    <a:ext uri="{9D8B030D-6E8A-4147-A177-3AD203B41FA5}">
                      <a16:colId xmlns:a16="http://schemas.microsoft.com/office/drawing/2014/main" val="4227978584"/>
                    </a:ext>
                  </a:extLst>
                </a:gridCol>
                <a:gridCol w="1931320">
                  <a:extLst>
                    <a:ext uri="{9D8B030D-6E8A-4147-A177-3AD203B41FA5}">
                      <a16:colId xmlns:a16="http://schemas.microsoft.com/office/drawing/2014/main" val="2262805274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sng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Birds</a:t>
                      </a:r>
                      <a:endParaRPr lang="en-US" sz="1200" b="1" i="0" u="sng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76115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 dirty="0">
                          <a:effectLst/>
                        </a:rPr>
                        <a:t>Модель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Estimated total size, Mb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err="1">
                          <a:effectLst/>
                        </a:rPr>
                        <a:t>FileSize</a:t>
                      </a:r>
                      <a:r>
                        <a:rPr lang="en-US" sz="1200" u="none" strike="noStrike" dirty="0">
                          <a:effectLst/>
                        </a:rPr>
                        <a:t>, Mb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Accuracy, train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Accuracy, test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Learning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Device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726137107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58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58,8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0,837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30:36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cuda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3355142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CNN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27,04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4,4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0,924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0,821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11:29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cuda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3163173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ResNet50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384,62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100,3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0,994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15:16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cuda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83841431"/>
                  </a:ext>
                </a:extLst>
              </a:tr>
            </a:tbl>
          </a:graphicData>
        </a:graphic>
      </p:graphicFrame>
      <p:sp>
        <p:nvSpPr>
          <p:cNvPr id="7" name="Текст 8">
            <a:extLst>
              <a:ext uri="{FF2B5EF4-FFF2-40B4-BE49-F238E27FC236}">
                <a16:creationId xmlns:a16="http://schemas.microsoft.com/office/drawing/2014/main" id="{610C1E69-74EF-4DD9-AEF3-8557CD54CA1C}"/>
              </a:ext>
            </a:extLst>
          </p:cNvPr>
          <p:cNvSpPr txBox="1">
            <a:spLocks/>
          </p:cNvSpPr>
          <p:nvPr/>
        </p:nvSpPr>
        <p:spPr>
          <a:xfrm>
            <a:off x="730249" y="903091"/>
            <a:ext cx="5489793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Результаты обучения моделей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7C683731-D733-445F-8A8E-65E8AE7F8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3927"/>
              </p:ext>
            </p:extLst>
          </p:nvPr>
        </p:nvGraphicFramePr>
        <p:xfrm>
          <a:off x="773373" y="2929204"/>
          <a:ext cx="9671713" cy="1152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8375">
                  <a:extLst>
                    <a:ext uri="{9D8B030D-6E8A-4147-A177-3AD203B41FA5}">
                      <a16:colId xmlns:a16="http://schemas.microsoft.com/office/drawing/2014/main" val="1384470457"/>
                    </a:ext>
                  </a:extLst>
                </a:gridCol>
                <a:gridCol w="1308375">
                  <a:extLst>
                    <a:ext uri="{9D8B030D-6E8A-4147-A177-3AD203B41FA5}">
                      <a16:colId xmlns:a16="http://schemas.microsoft.com/office/drawing/2014/main" val="3272820860"/>
                    </a:ext>
                  </a:extLst>
                </a:gridCol>
                <a:gridCol w="1308375">
                  <a:extLst>
                    <a:ext uri="{9D8B030D-6E8A-4147-A177-3AD203B41FA5}">
                      <a16:colId xmlns:a16="http://schemas.microsoft.com/office/drawing/2014/main" val="3982682352"/>
                    </a:ext>
                  </a:extLst>
                </a:gridCol>
                <a:gridCol w="1308375">
                  <a:extLst>
                    <a:ext uri="{9D8B030D-6E8A-4147-A177-3AD203B41FA5}">
                      <a16:colId xmlns:a16="http://schemas.microsoft.com/office/drawing/2014/main" val="1500894528"/>
                    </a:ext>
                  </a:extLst>
                </a:gridCol>
                <a:gridCol w="1308375">
                  <a:extLst>
                    <a:ext uri="{9D8B030D-6E8A-4147-A177-3AD203B41FA5}">
                      <a16:colId xmlns:a16="http://schemas.microsoft.com/office/drawing/2014/main" val="1006107748"/>
                    </a:ext>
                  </a:extLst>
                </a:gridCol>
                <a:gridCol w="1205757">
                  <a:extLst>
                    <a:ext uri="{9D8B030D-6E8A-4147-A177-3AD203B41FA5}">
                      <a16:colId xmlns:a16="http://schemas.microsoft.com/office/drawing/2014/main" val="1487806062"/>
                    </a:ext>
                  </a:extLst>
                </a:gridCol>
                <a:gridCol w="1924081">
                  <a:extLst>
                    <a:ext uri="{9D8B030D-6E8A-4147-A177-3AD203B41FA5}">
                      <a16:colId xmlns:a16="http://schemas.microsoft.com/office/drawing/2014/main" val="738248786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sng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Animals</a:t>
                      </a:r>
                      <a:endParaRPr lang="en-US" sz="1200" b="1" i="0" u="sng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38044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>
                          <a:effectLst/>
                        </a:rPr>
                        <a:t>Модель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Estimated total size, Mb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FileSize, Mb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Accuracy, train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Accuracy, test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Learning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Device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0377297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58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58,8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0,62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1:56:55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cpu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1650428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CNN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40,44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18,1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0,975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3:37:19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cpu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08272008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ResNet50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384,62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100,5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0,999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7:39:44 *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cpu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11248856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D28724A-1E10-4A77-B74D-990EF887C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986915"/>
              </p:ext>
            </p:extLst>
          </p:nvPr>
        </p:nvGraphicFramePr>
        <p:xfrm>
          <a:off x="773373" y="4571296"/>
          <a:ext cx="9671713" cy="761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8375">
                  <a:extLst>
                    <a:ext uri="{9D8B030D-6E8A-4147-A177-3AD203B41FA5}">
                      <a16:colId xmlns:a16="http://schemas.microsoft.com/office/drawing/2014/main" val="2301571042"/>
                    </a:ext>
                  </a:extLst>
                </a:gridCol>
                <a:gridCol w="1308375">
                  <a:extLst>
                    <a:ext uri="{9D8B030D-6E8A-4147-A177-3AD203B41FA5}">
                      <a16:colId xmlns:a16="http://schemas.microsoft.com/office/drawing/2014/main" val="124322188"/>
                    </a:ext>
                  </a:extLst>
                </a:gridCol>
                <a:gridCol w="1308375">
                  <a:extLst>
                    <a:ext uri="{9D8B030D-6E8A-4147-A177-3AD203B41FA5}">
                      <a16:colId xmlns:a16="http://schemas.microsoft.com/office/drawing/2014/main" val="4267016187"/>
                    </a:ext>
                  </a:extLst>
                </a:gridCol>
                <a:gridCol w="1308375">
                  <a:extLst>
                    <a:ext uri="{9D8B030D-6E8A-4147-A177-3AD203B41FA5}">
                      <a16:colId xmlns:a16="http://schemas.microsoft.com/office/drawing/2014/main" val="2152552083"/>
                    </a:ext>
                  </a:extLst>
                </a:gridCol>
                <a:gridCol w="1308375">
                  <a:extLst>
                    <a:ext uri="{9D8B030D-6E8A-4147-A177-3AD203B41FA5}">
                      <a16:colId xmlns:a16="http://schemas.microsoft.com/office/drawing/2014/main" val="4276579335"/>
                    </a:ext>
                  </a:extLst>
                </a:gridCol>
                <a:gridCol w="1205757">
                  <a:extLst>
                    <a:ext uri="{9D8B030D-6E8A-4147-A177-3AD203B41FA5}">
                      <a16:colId xmlns:a16="http://schemas.microsoft.com/office/drawing/2014/main" val="2748805178"/>
                    </a:ext>
                  </a:extLst>
                </a:gridCol>
                <a:gridCol w="1924081">
                  <a:extLst>
                    <a:ext uri="{9D8B030D-6E8A-4147-A177-3AD203B41FA5}">
                      <a16:colId xmlns:a16="http://schemas.microsoft.com/office/drawing/2014/main" val="4172326148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sng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Family</a:t>
                      </a:r>
                      <a:endParaRPr lang="en-US" sz="1200" b="1" i="0" u="sng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66264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u="none" strike="noStrike">
                          <a:effectLst/>
                        </a:rPr>
                        <a:t>Модель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Estimated total size, Mb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FileSize, Mb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Accuracy, train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Accuracy, test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Learning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Device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419539576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ResNet50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384,6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100,2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0,95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08:09 *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cpu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76704181"/>
                  </a:ext>
                </a:extLst>
              </a:tr>
            </a:tbl>
          </a:graphicData>
        </a:graphic>
      </p:graphicFrame>
      <p:sp>
        <p:nvSpPr>
          <p:cNvPr id="12" name="Текст 8">
            <a:extLst>
              <a:ext uri="{FF2B5EF4-FFF2-40B4-BE49-F238E27FC236}">
                <a16:creationId xmlns:a16="http://schemas.microsoft.com/office/drawing/2014/main" id="{0A208696-15C2-41A0-9CB9-821AA352AFC0}"/>
              </a:ext>
            </a:extLst>
          </p:cNvPr>
          <p:cNvSpPr txBox="1">
            <a:spLocks/>
          </p:cNvSpPr>
          <p:nvPr/>
        </p:nvSpPr>
        <p:spPr>
          <a:xfrm>
            <a:off x="696130" y="4082047"/>
            <a:ext cx="5489793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00" dirty="0"/>
              <a:t>* - время обучения на трёх эпохах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0C66AF48-9C77-4C1C-AF4E-B577A0529DF1}"/>
              </a:ext>
            </a:extLst>
          </p:cNvPr>
          <p:cNvSpPr txBox="1">
            <a:spLocks/>
          </p:cNvSpPr>
          <p:nvPr/>
        </p:nvSpPr>
        <p:spPr>
          <a:xfrm>
            <a:off x="696131" y="5348672"/>
            <a:ext cx="5489793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00" dirty="0"/>
              <a:t>* - время обучения на пяти эпохах</a:t>
            </a:r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https://t.me/phonebook_221025_bot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6836143" y="1124026"/>
            <a:ext cx="4628757" cy="471104"/>
          </a:xfrm>
        </p:spPr>
        <p:txBody>
          <a:bodyPr>
            <a:noAutofit/>
          </a:bodyPr>
          <a:lstStyle/>
          <a:p>
            <a:r>
              <a:rPr lang="ru-RU" sz="1600" dirty="0"/>
              <a:t>Изображения из </a:t>
            </a:r>
            <a:r>
              <a:rPr lang="ru-RU" sz="1600" dirty="0" err="1"/>
              <a:t>датасетов</a:t>
            </a:r>
            <a:r>
              <a:rPr lang="ru-RU" sz="1600" dirty="0"/>
              <a:t>, отправленные в </a:t>
            </a:r>
            <a:r>
              <a:rPr lang="ru-RU" sz="1600" dirty="0" err="1"/>
              <a:t>Телеграм</a:t>
            </a:r>
            <a:r>
              <a:rPr lang="ru-RU" sz="1600" dirty="0"/>
              <a:t>-бот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C1E4EA-7B26-4E55-B4A7-BD188B6B97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6143" y="1661993"/>
            <a:ext cx="2076618" cy="4372841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37C556-2887-41CE-AC40-F4CFCCA1538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942" y="1661992"/>
            <a:ext cx="2071958" cy="4372842"/>
          </a:xfrm>
        </p:spPr>
      </p:pic>
      <p:sp>
        <p:nvSpPr>
          <p:cNvPr id="9" name="Текст 8"/>
          <p:cNvSpPr>
            <a:spLocks noGrp="1"/>
          </p:cNvSpPr>
          <p:nvPr>
            <p:ph type="body" sz="quarter" idx="17"/>
          </p:nvPr>
        </p:nvSpPr>
        <p:spPr>
          <a:xfrm>
            <a:off x="552314" y="634865"/>
            <a:ext cx="5489793" cy="355600"/>
          </a:xfrm>
        </p:spPr>
        <p:txBody>
          <a:bodyPr/>
          <a:lstStyle/>
          <a:p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Telegram-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бот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US" sz="1800" u="sng" spc="-1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https://t.me/phonebook_221025_bot</a:t>
            </a:r>
            <a:endParaRPr lang="ru-RU" dirty="0"/>
          </a:p>
        </p:txBody>
      </p:sp>
      <p:sp>
        <p:nvSpPr>
          <p:cNvPr id="16" name="Подзаголовок 5">
            <a:extLst>
              <a:ext uri="{FF2B5EF4-FFF2-40B4-BE49-F238E27FC236}">
                <a16:creationId xmlns:a16="http://schemas.microsoft.com/office/drawing/2014/main" id="{642D17D1-FE08-46E2-982F-87B200F4225E}"/>
              </a:ext>
            </a:extLst>
          </p:cNvPr>
          <p:cNvSpPr txBox="1">
            <a:spLocks/>
          </p:cNvSpPr>
          <p:nvPr/>
        </p:nvSpPr>
        <p:spPr>
          <a:xfrm>
            <a:off x="552314" y="1090676"/>
            <a:ext cx="5036920" cy="471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Фотографии, сделанные камерой смартфона, отправленные в </a:t>
            </a:r>
            <a:r>
              <a:rPr lang="ru-RU" sz="1600" dirty="0" err="1"/>
              <a:t>телеграм</a:t>
            </a:r>
            <a:r>
              <a:rPr lang="ru-RU" sz="1600" dirty="0"/>
              <a:t>-бот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BD591F9-97B3-4C7B-BD5A-B2B4E48A2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113" y="1661993"/>
            <a:ext cx="2076618" cy="4372842"/>
          </a:xfrm>
          <a:prstGeom prst="roundRect">
            <a:avLst>
              <a:gd name="adj" fmla="val 1590"/>
            </a:avLst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0D32BBA-6DD8-4BBE-84AC-094DE8A5C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11" y="1661993"/>
            <a:ext cx="2076618" cy="4372842"/>
          </a:xfrm>
          <a:prstGeom prst="roundRect">
            <a:avLst>
              <a:gd name="adj" fmla="val 1590"/>
            </a:avLst>
          </a:prstGeom>
        </p:spPr>
      </p:pic>
    </p:spTree>
    <p:extLst>
      <p:ext uri="{BB962C8B-B14F-4D97-AF65-F5344CB8AC3E}">
        <p14:creationId xmlns:p14="http://schemas.microsoft.com/office/powerpoint/2010/main" val="2644737867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7086</TotalTime>
  <Words>1680</Words>
  <Application>Microsoft Office PowerPoint</Application>
  <PresentationFormat>Широкоэкранный</PresentationFormat>
  <Paragraphs>213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Montserrat</vt:lpstr>
      <vt:lpstr>Times New Roman</vt:lpstr>
      <vt:lpstr>Montserrat Medium</vt:lpstr>
      <vt:lpstr>Courier New</vt:lpstr>
      <vt:lpstr>Calibri</vt:lpstr>
      <vt:lpstr>Arial</vt:lpstr>
      <vt:lpstr>Обложка</vt:lpstr>
      <vt:lpstr>Разделяющие слайды</vt:lpstr>
      <vt:lpstr>Внутренние слайды</vt:lpstr>
      <vt:lpstr>Создание и тестирование приложения для классификации изображений в промышленности с помощью машинного обучения</vt:lpstr>
      <vt:lpstr>Классификация изображений является важной задачей в компьютерном зрении, поскольку она используется для идентификации объекта, который появляется на изображении.   Эта задача состоит в маркировке входных изображений с вероятностью присутствия определённого класса объектов. </vt:lpstr>
      <vt:lpstr>Тема</vt:lpstr>
      <vt:lpstr>Технологии:</vt:lpstr>
      <vt:lpstr>Датасет Animals</vt:lpstr>
      <vt:lpstr>Модели и параметры</vt:lpstr>
      <vt:lpstr>Презентация PowerPoint</vt:lpstr>
      <vt:lpstr>Презентация PowerPoint</vt:lpstr>
      <vt:lpstr>Презентация PowerPoint</vt:lpstr>
      <vt:lpstr>Резюме: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Никита</cp:lastModifiedBy>
  <cp:revision>114</cp:revision>
  <dcterms:created xsi:type="dcterms:W3CDTF">2023-09-20T07:01:25Z</dcterms:created>
  <dcterms:modified xsi:type="dcterms:W3CDTF">2024-11-04T15:17:40Z</dcterms:modified>
</cp:coreProperties>
</file>